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" y="868680"/>
            <a:ext cx="1051560" cy="1051560"/>
          </a:xfrm>
          <a:prstGeom prst="rect">
            <a:avLst/>
          </a:prstGeom>
          <a:solidFill>
            <a:srgbClr val="F06A5F"/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060704"/>
            <a:ext cx="10515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0"/>
              </a:spcAft>
            </a:pPr>
            <a:r>
              <a:rPr sz="4000" b="1" i="0">
                <a:solidFill>
                  <a:srgbClr val="FFFFFF"/>
                </a:solidFill>
                <a:latin typeface="Georgia"/>
              </a:rPr>
              <a:t>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064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1400" b="1" i="0">
                <a:solidFill>
                  <a:srgbClr val="FFC857"/>
                </a:solidFill>
                <a:latin typeface="Arial"/>
              </a:rPr>
              <a:t>ДВИЖЕНИЕ «ЛЮДИ ЛЮБВИ»</a:t>
            </a:r>
          </a:p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3400" b="1" i="0">
                <a:solidFill>
                  <a:srgbClr val="FFFFFF"/>
                </a:solidFill>
                <a:latin typeface="Georgia"/>
              </a:rPr>
              <a:t>«ОТЦЫ НАРОДА»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500" b="0" i="0">
                <a:solidFill>
                  <a:srgbClr val="B5C8C0"/>
                </a:solidFill>
                <a:latin typeface="Arial"/>
              </a:rPr>
              <a:t>проект «Отцы Народа» — институт наставников-отцов для детей 7–14 лет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868680"/>
            <a:ext cx="9601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300" b="0" i="0">
                <a:solidFill>
                  <a:srgbClr val="B5C8C0"/>
                </a:solidFill>
                <a:latin typeface="Arial"/>
              </a:rPr>
              <a:t>Обращение к Государственной Думе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FC857"/>
                </a:solidFill>
                <a:latin typeface="Arial"/>
              </a:rPr>
              <a:t>ОЖИДАЕМЫЙ РЕЗУЛЬТАТ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FFFFFF"/>
                </a:solidFill>
                <a:latin typeface="Georgia"/>
              </a:rPr>
              <a:t>Что получит страна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57400"/>
            <a:ext cx="5166360" cy="1828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86000"/>
            <a:ext cx="47091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700" b="1" i="0">
                <a:solidFill>
                  <a:srgbClr val="FFC857"/>
                </a:solidFill>
                <a:latin typeface="Georgia"/>
              </a:rPr>
              <a:t>Защищённые дети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Девочки с ощущением защиты, мальчики без перекосов — адаптированные к социуму.</a:t>
            </a:r>
          </a:p>
        </p:txBody>
      </p:sp>
      <p:sp>
        <p:nvSpPr>
          <p:cNvPr id="8" name="Rectangle 7"/>
          <p:cNvSpPr/>
          <p:nvPr/>
        </p:nvSpPr>
        <p:spPr>
          <a:xfrm>
            <a:off x="6172200" y="2057400"/>
            <a:ext cx="5166360" cy="1828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2286000"/>
            <a:ext cx="47091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700" b="1" i="0">
                <a:solidFill>
                  <a:srgbClr val="FFC857"/>
                </a:solidFill>
                <a:latin typeface="Georgia"/>
              </a:rPr>
              <a:t>Ресурсные россияне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Успешное поколение, умеющее опираться на других и быть опорой.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4069080"/>
            <a:ext cx="5166360" cy="1828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4297680"/>
            <a:ext cx="47091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700" b="1" i="0">
                <a:solidFill>
                  <a:srgbClr val="FFC857"/>
                </a:solidFill>
                <a:latin typeface="Georgia"/>
              </a:rPr>
              <a:t>Восстановленные мужчины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Ветераны и мужчины с инвалидностью обретают новый смысл.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72200" y="4069080"/>
            <a:ext cx="5166360" cy="1828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4297680"/>
            <a:ext cx="470916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700" b="1" i="0">
                <a:solidFill>
                  <a:srgbClr val="FFC857"/>
                </a:solidFill>
                <a:latin typeface="Georgia"/>
              </a:rPr>
              <a:t>Сильные сообщества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Наставники как уважаемые фигуры школ, посёлков и районов.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B5C8C0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B5C8C0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НАША ПРОСЬБА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Поддержать институт наставников-отцов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57400"/>
            <a:ext cx="10515600" cy="9144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167128"/>
            <a:ext cx="914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2200" b="1" i="0">
                <a:solidFill>
                  <a:srgbClr val="F06A5F"/>
                </a:solidFill>
                <a:latin typeface="Georgia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2148840"/>
            <a:ext cx="91440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Признать институт наставничества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Включить наставников-отцов в систему социальной поддержки семьи и детства.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3108960"/>
            <a:ext cx="10515600" cy="9144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3218688"/>
            <a:ext cx="914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2200" b="1" i="0">
                <a:solidFill>
                  <a:srgbClr val="F06A5F"/>
                </a:solidFill>
                <a:latin typeface="Georgia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3200400"/>
            <a:ext cx="91440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Поддержать внедрение в школах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Внеурочная программа наставничества в образовательных организациях.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4160520"/>
            <a:ext cx="10515600" cy="9144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270248"/>
            <a:ext cx="914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2200" b="1" i="0">
                <a:solidFill>
                  <a:srgbClr val="F06A5F"/>
                </a:solidFill>
                <a:latin typeface="Georgia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251959"/>
            <a:ext cx="91440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Принять меры поощрения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Налоговые льготы, социальные гарантии, награды для наставников.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" y="5212079"/>
            <a:ext cx="10515600" cy="9144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51560" y="5321807"/>
            <a:ext cx="9144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2200" b="1" i="0">
                <a:solidFill>
                  <a:srgbClr val="F06A5F"/>
                </a:solidFill>
                <a:latin typeface="Georgia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11680" y="5303519"/>
            <a:ext cx="9144000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Поддержать реабилитацию ветеранов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Наставничество как часть восстановления вернувшихся с СВО.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29984"/>
            <a:ext cx="12191695" cy="12801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188720"/>
            <a:ext cx="1051560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3400" b="1" i="0">
                <a:solidFill>
                  <a:srgbClr val="FFFFFF"/>
                </a:solidFill>
                <a:latin typeface="Georgia"/>
              </a:rPr>
              <a:t>ОТЦЫ И ДЕТИ ЛЮДЕЙ ЛЮБВИ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600" b="0" i="0">
                <a:solidFill>
                  <a:srgbClr val="B5C8C0"/>
                </a:solidFill>
                <a:latin typeface="Arial"/>
              </a:rPr>
              <a:t>проект «Отцы Народа» движения «Люди Любви»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3017520"/>
            <a:ext cx="10515600" cy="18288"/>
          </a:xfrm>
          <a:prstGeom prst="rect">
            <a:avLst/>
          </a:prstGeom>
          <a:solidFill>
            <a:srgbClr val="3A5A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3383280"/>
            <a:ext cx="10515600" cy="1645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400"/>
              </a:spcAft>
            </a:pPr>
            <a:r>
              <a:rPr sz="1600" b="0" i="0">
                <a:solidFill>
                  <a:srgbClr val="FFFFFF"/>
                </a:solidFill>
                <a:latin typeface="Arial"/>
              </a:rPr>
              <a:t>Готовы представить программу, регламенты безопасности и дорожную карту внедрения.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600" b="0" i="0">
                <a:solidFill>
                  <a:srgbClr val="FFFFFF"/>
                </a:solidFill>
                <a:latin typeface="Arial"/>
              </a:rPr>
              <a:t>Благодарим за внимание. Ждём поддержки депутатов Государственной Думы.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5029200"/>
            <a:ext cx="5120640" cy="128016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51560" y="5193792"/>
            <a:ext cx="466344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100" b="1" i="0">
                <a:solidFill>
                  <a:srgbClr val="FFC857"/>
                </a:solidFill>
                <a:latin typeface="Arial"/>
              </a:rPr>
              <a:t>Создатель проекта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Завгородняя Лилия Александровна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7920" y="5029200"/>
            <a:ext cx="5120640" cy="128016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46520" y="5193792"/>
            <a:ext cx="466344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100" b="1" i="0">
                <a:solidFill>
                  <a:srgbClr val="FFC857"/>
                </a:solidFill>
                <a:latin typeface="Arial"/>
              </a:rPr>
              <a:t>Контакты</a:t>
            </a:r>
          </a:p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400" b="1" i="0">
                <a:solidFill>
                  <a:srgbClr val="FFFFFF"/>
                </a:solidFill>
                <a:latin typeface="Arial"/>
              </a:rPr>
              <a:t>тел. 8 918 406-06-01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300" b="0" i="0">
                <a:solidFill>
                  <a:srgbClr val="B5C8C0"/>
                </a:solidFill>
                <a:latin typeface="Arial"/>
              </a:rPr>
              <a:t>Liliy.sochi@mail.ru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64008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FFC857"/>
                </a:solidFill>
                <a:latin typeface="Arial"/>
              </a:rPr>
              <a:t>Проект «Отцы Народа» · в составе движения «Люди Любви»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ПРОБЛЕМА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Миллионы детей растут без отца рядом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11680"/>
            <a:ext cx="82296" cy="3931920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43000" y="2011680"/>
            <a:ext cx="5852160" cy="3931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400"/>
              </a:spcAft>
            </a:pPr>
            <a:r>
              <a:rPr sz="1500" b="0" i="0">
                <a:solidFill>
                  <a:srgbClr val="60716E"/>
                </a:solidFill>
                <a:latin typeface="Arial"/>
              </a:rPr>
              <a:t>В возрасте 7–14 лет ребёнок по природе переходит под отцовскую компетенцию: ему нужно знакомиться с социумом, учиться защищать себя и других, находить своё место в мире.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0" i="0">
                <a:solidFill>
                  <a:srgbClr val="60716E"/>
                </a:solidFill>
                <a:latin typeface="Arial"/>
              </a:rPr>
              <a:t>Но у значительной части детей отец рядом отсутствует:</a:t>
            </a:r>
          </a:p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400" b="1" i="0">
                <a:solidFill>
                  <a:srgbClr val="18233B"/>
                </a:solidFill>
                <a:latin typeface="Arial"/>
              </a:rPr>
              <a:t>— отцы погибли, в том числе на СВО;</a:t>
            </a:r>
          </a:p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400" b="1" i="0">
                <a:solidFill>
                  <a:srgbClr val="18233B"/>
                </a:solidFill>
                <a:latin typeface="Arial"/>
              </a:rPr>
              <a:t>— отцов не было с самого начала;</a:t>
            </a:r>
          </a:p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400" b="1" i="0">
                <a:solidFill>
                  <a:srgbClr val="18233B"/>
                </a:solidFill>
                <a:latin typeface="Arial"/>
              </a:rPr>
              <a:t>— отцы ушли или потеряны;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400" b="1" i="0">
                <a:solidFill>
                  <a:srgbClr val="18233B"/>
                </a:solidFill>
                <a:latin typeface="Arial"/>
              </a:rPr>
              <a:t>— родители в разводе, отец далеко.</a:t>
            </a:r>
          </a:p>
        </p:txBody>
      </p:sp>
      <p:sp>
        <p:nvSpPr>
          <p:cNvPr id="8" name="Rectangle 7"/>
          <p:cNvSpPr/>
          <p:nvPr/>
        </p:nvSpPr>
        <p:spPr>
          <a:xfrm>
            <a:off x="7406640" y="2011680"/>
            <a:ext cx="3977639" cy="393192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26679" y="2286000"/>
            <a:ext cx="3383280" cy="3474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800" b="1" i="0">
                <a:solidFill>
                  <a:srgbClr val="18233B"/>
                </a:solidFill>
                <a:latin typeface="Georgia"/>
              </a:rPr>
              <a:t>Без мужской опоры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300" b="0" i="0">
                <a:solidFill>
                  <a:srgbClr val="60716E"/>
                </a:solidFill>
                <a:latin typeface="Arial"/>
              </a:rPr>
              <a:t>девочки не чувствуют защищённости и не знают, как выбирать окружение;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300" b="0" i="0">
                <a:solidFill>
                  <a:srgbClr val="60716E"/>
                </a:solidFill>
                <a:latin typeface="Arial"/>
              </a:rPr>
              <a:t>мальчики получают перекосы — «липкость» или агрессию — и труднее адаптируются к обществу.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МИССИЯ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Новое поколение успешных, ресурсных россиян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3657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400"/>
              </a:spcAft>
            </a:pPr>
            <a:r>
              <a:rPr sz="1600" b="0" i="0">
                <a:solidFill>
                  <a:srgbClr val="60716E"/>
                </a:solidFill>
                <a:latin typeface="Arial"/>
              </a:rPr>
              <a:t>Мы возвращаем детям 7–14 лет мужскую опору, которая им сейчас недоступна, — через институт наставников-отцов.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600" b="0" i="0">
                <a:solidFill>
                  <a:srgbClr val="60716E"/>
                </a:solidFill>
                <a:latin typeface="Arial"/>
              </a:rPr>
              <a:t>Наставник не заменяет отца и не подменяет психолога. Он — та надёжная мужская фигура, которая помогает ребёнку войти в большой мир.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40690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429768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600" b="1" i="0">
                <a:solidFill>
                  <a:srgbClr val="F06A5F"/>
                </a:solidFill>
                <a:latin typeface="Georgia"/>
              </a:rPr>
              <a:t>01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700" b="1" i="0">
                <a:solidFill>
                  <a:srgbClr val="18233B"/>
                </a:solidFill>
                <a:latin typeface="Georgia"/>
              </a:rPr>
              <a:t>Защищённость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Девочки вырастают с ощущением, что у них есть защита.</a:t>
            </a:r>
          </a:p>
        </p:txBody>
      </p:sp>
      <p:sp>
        <p:nvSpPr>
          <p:cNvPr id="9" name="Rectangle 8"/>
          <p:cNvSpPr/>
          <p:nvPr/>
        </p:nvSpPr>
        <p:spPr>
          <a:xfrm>
            <a:off x="4434840" y="40690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429768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600" b="1" i="0">
                <a:solidFill>
                  <a:srgbClr val="F06A5F"/>
                </a:solidFill>
                <a:latin typeface="Georgia"/>
              </a:rPr>
              <a:t>02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700" b="1" i="0">
                <a:solidFill>
                  <a:srgbClr val="18233B"/>
                </a:solidFill>
                <a:latin typeface="Georgia"/>
              </a:rPr>
              <a:t>Адаптация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Мальчики растут без перекосов — не «липкие» и не агрессивные.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46720" y="40690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75320" y="429768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600" b="1" i="0">
                <a:solidFill>
                  <a:srgbClr val="F06A5F"/>
                </a:solidFill>
                <a:latin typeface="Georgia"/>
              </a:rPr>
              <a:t>03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700" b="1" i="0">
                <a:solidFill>
                  <a:srgbClr val="18233B"/>
                </a:solidFill>
                <a:latin typeface="Georgia"/>
              </a:rPr>
              <a:t>Ресурсность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Уверенные в себе люди, умеющие опираться на других и быть опорой.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КОМУ ПОМОГАЕМ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Дети, у которых отца нет рядом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57400"/>
            <a:ext cx="5166360" cy="196596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86000"/>
            <a:ext cx="47091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400" b="1" i="0">
                <a:solidFill>
                  <a:srgbClr val="F06A5F"/>
                </a:solidFill>
                <a:latin typeface="Georgia"/>
              </a:rPr>
              <a:t>01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Дети погибших на СВО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Опора, память о подвиге отца и путь в жизнь без одиночества.</a:t>
            </a:r>
          </a:p>
        </p:txBody>
      </p:sp>
      <p:sp>
        <p:nvSpPr>
          <p:cNvPr id="8" name="Rectangle 7"/>
          <p:cNvSpPr/>
          <p:nvPr/>
        </p:nvSpPr>
        <p:spPr>
          <a:xfrm>
            <a:off x="6172200" y="2057400"/>
            <a:ext cx="5166360" cy="196596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2286000"/>
            <a:ext cx="47091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400" b="1" i="0">
                <a:solidFill>
                  <a:srgbClr val="F06A5F"/>
                </a:solidFill>
                <a:latin typeface="Georgia"/>
              </a:rPr>
              <a:t>02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Дети, у которых отца не было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Наставник показывает, каким бывает надёжный взрослый мужчина рядом.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4206240"/>
            <a:ext cx="5166360" cy="196596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4434840"/>
            <a:ext cx="47091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400" b="1" i="0">
                <a:solidFill>
                  <a:srgbClr val="F06A5F"/>
                </a:solidFill>
                <a:latin typeface="Georgia"/>
              </a:rPr>
              <a:t>03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Дети, потерявшие отца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Помощь не замыкаться и снова почувствовать защищённость.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72200" y="4206240"/>
            <a:ext cx="5166360" cy="196596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4434840"/>
            <a:ext cx="4709160" cy="1554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2400" b="1" i="0">
                <a:solidFill>
                  <a:srgbClr val="F06A5F"/>
                </a:solidFill>
                <a:latin typeface="Georgia"/>
              </a:rPr>
              <a:t>04</a:t>
            </a:r>
          </a:p>
          <a:p>
            <a:pPr algn="l">
              <a:lnSpc>
                <a:spcPct val="112000"/>
              </a:lnSpc>
              <a:spcAft>
                <a:spcPts val="5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Дети в разводе и на расстоянии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Присутствие, которое сейчас недоступно: дополнение, а не замена.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КТО НАСТАВНИК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Мужчины, достойные доверия детей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11680"/>
            <a:ext cx="548640" cy="868680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00200" y="2057400"/>
            <a:ext cx="969264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Без зависимостей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Алкогольная, наркотическая и игровая зависимость исключаются при отборе.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2960" y="3108960"/>
            <a:ext cx="548640" cy="868680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600200" y="3154680"/>
            <a:ext cx="969264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Безопасность по закону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Справка об отсутствии судимости (ст. 351.1 ТК РФ), рекомендации, обучение и супервизия.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4206240"/>
            <a:ext cx="548640" cy="868680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00200" y="4251960"/>
            <a:ext cx="969264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Жизненный опыт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Отцы, учителя, мастера, спортсмены, предприниматели, воины — те, кто сам прошёл путь.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5303520"/>
            <a:ext cx="548640" cy="868680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600200" y="5349240"/>
            <a:ext cx="969264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3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Ветераны и мужчины с инвалидностью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Особое призвание: служение детям возвращает смысл и значимость.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B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FC8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FC857"/>
                </a:solidFill>
                <a:latin typeface="Arial"/>
              </a:rPr>
              <a:t>ОСОБОЕ ПРИЗВАНИЕ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FFFFFF"/>
                </a:solidFill>
                <a:latin typeface="Georgia"/>
              </a:rPr>
              <a:t>Вернувшимся с войны нужен новый смысл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583680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400"/>
              </a:spcAft>
            </a:pPr>
            <a:r>
              <a:rPr sz="1500" b="0" i="0">
                <a:solidFill>
                  <a:srgbClr val="B5C8C0"/>
                </a:solidFill>
                <a:latin typeface="Arial"/>
              </a:rPr>
              <a:t>У вернувшихся с СВО мужчин — в том числе с инвалидностью — нередко остаётся потеря смысла. Они привыкли побеждать и быть полезными.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500" b="0" i="0">
                <a:solidFill>
                  <a:srgbClr val="B5C8C0"/>
                </a:solidFill>
                <a:latin typeface="Arial"/>
              </a:rPr>
              <a:t>Наставничество даёт им новую победу: вырастить ребёнка, передать ему мужскую позицию и снова почувствовать свою значимость.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4206240"/>
            <a:ext cx="10515600" cy="685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4315968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400" b="1" i="0">
                <a:solidFill>
                  <a:srgbClr val="FFC857"/>
                </a:solidFill>
                <a:latin typeface="Arial"/>
              </a:rPr>
              <a:t>Смысл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08960" y="4315968"/>
            <a:ext cx="8046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Служение детям возвращает ощущение нужности и цели.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5047488"/>
            <a:ext cx="10515600" cy="685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5157216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400" b="1" i="0">
                <a:solidFill>
                  <a:srgbClr val="FFC857"/>
                </a:solidFill>
                <a:latin typeface="Arial"/>
              </a:rPr>
              <a:t>Восстановление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08960" y="5157216"/>
            <a:ext cx="8046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Через заботу о другом мужчина восстанавливает себя в гражданском обществе.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5888736"/>
            <a:ext cx="10515600" cy="685800"/>
          </a:xfrm>
          <a:prstGeom prst="rect">
            <a:avLst/>
          </a:prstGeom>
          <a:solidFill>
            <a:srgbClr val="2F4B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5998464"/>
            <a:ext cx="2011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400" b="1" i="0">
                <a:solidFill>
                  <a:srgbClr val="FFC857"/>
                </a:solidFill>
                <a:latin typeface="Arial"/>
              </a:rPr>
              <a:t>Достоинство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08960" y="5998464"/>
            <a:ext cx="8046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B5C8C0"/>
                </a:solidFill>
                <a:latin typeface="Arial"/>
              </a:rPr>
              <a:t>Инвалидность не отменяет мужскую позицию — она делает её глубже.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B5C8C0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B5C8C0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ЭКСПРЕСС-ОБУЧЕНИЕ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Два–три месяца до роли наставника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11680"/>
            <a:ext cx="3429000" cy="301752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301752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1" i="0">
                <a:solidFill>
                  <a:srgbClr val="F06A5F"/>
                </a:solidFill>
                <a:latin typeface="Arial"/>
              </a:rPr>
              <a:t>1–4 недели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1800" b="1" i="0">
                <a:solidFill>
                  <a:srgbClr val="18233B"/>
                </a:solidFill>
                <a:latin typeface="Georgia"/>
              </a:rPr>
              <a:t>Психология возраста 7–14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Потребность в защите, признании и выходе в социум; отцовская компетенция.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4840" y="2011680"/>
            <a:ext cx="3429000" cy="301752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63440" y="2240280"/>
            <a:ext cx="301752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1" i="0">
                <a:solidFill>
                  <a:srgbClr val="F06A5F"/>
                </a:solidFill>
                <a:latin typeface="Arial"/>
              </a:rPr>
              <a:t>5–8 недели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1800" b="1" i="0">
                <a:solidFill>
                  <a:srgbClr val="18233B"/>
                </a:solidFill>
                <a:latin typeface="Georgia"/>
              </a:rPr>
              <a:t>Основы наставничества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Границы, доверие, безопасный контакт; работа с семьёй и школой.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0" y="2011680"/>
            <a:ext cx="3429000" cy="301752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75320" y="2240280"/>
            <a:ext cx="3017520" cy="2651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500" b="1" i="0">
                <a:solidFill>
                  <a:srgbClr val="F06A5F"/>
                </a:solidFill>
                <a:latin typeface="Arial"/>
              </a:rPr>
              <a:t>9–12 недели</a:t>
            </a:r>
          </a:p>
          <a:p>
            <a:pPr algn="l">
              <a:lnSpc>
                <a:spcPct val="112000"/>
              </a:lnSpc>
              <a:spcAft>
                <a:spcPts val="800"/>
              </a:spcAft>
            </a:pPr>
            <a:r>
              <a:rPr sz="1800" b="1" i="0">
                <a:solidFill>
                  <a:srgbClr val="18233B"/>
                </a:solidFill>
                <a:latin typeface="Georgia"/>
              </a:rPr>
              <a:t>Практика и супервизия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60716E"/>
                </a:solidFill>
                <a:latin typeface="Arial"/>
              </a:rPr>
              <a:t>Совместные занятия, разбор ситуаций с психологом, первые шаги.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5257800"/>
            <a:ext cx="10515600" cy="868680"/>
          </a:xfrm>
          <a:prstGeom prst="rect">
            <a:avLst/>
          </a:prstGeom>
          <a:solidFill>
            <a:srgbClr val="1823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5440680"/>
            <a:ext cx="10058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50" b="0" i="0">
                <a:solidFill>
                  <a:srgbClr val="FFFFFF"/>
                </a:solidFill>
                <a:latin typeface="Arial"/>
              </a:rPr>
              <a:t>Объём 72–144 часа, программа готовится к лицензированию как дополнительное профессиональное образование (лицензия на ДПО через региональный Минобр).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ПРЕДЛОЖЕНИЕ ГОСУДАРСТВУ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Признать наставника государственной ценностью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20116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219456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Налоги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Освобождение или снижение налоговой нагрузки для наставников.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4840" y="20116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63440" y="219456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Соцгарантии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Стаж, пенсионные права, страховка и социальная поддержка.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46720" y="201168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75320" y="219456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Посёлки и старшинство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Общины наставников и почётное старшинство в локальных сообществах.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960" y="402336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420624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Награды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Государственные и общественные награды, достоинство и почёт.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34840" y="402336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63440" y="420624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Инвесторы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Федеральные и региональные гранты, партнёрство бизнеса.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46720" y="4023360"/>
            <a:ext cx="3429000" cy="1828800"/>
          </a:xfrm>
          <a:prstGeom prst="rect">
            <a:avLst/>
          </a:prstGeom>
          <a:solidFill>
            <a:srgbClr val="F3EC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75320" y="4206240"/>
            <a:ext cx="301752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600" b="1" i="0">
                <a:solidFill>
                  <a:srgbClr val="18233B"/>
                </a:solidFill>
                <a:latin typeface="Georgia"/>
              </a:rPr>
              <a:t>Школы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Внедрение наставничества в образовательный процесс.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solidFill>
            <a:srgbClr val="F7E5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51560" y="6053328"/>
            <a:ext cx="10058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100" b="0" i="0">
                <a:solidFill>
                  <a:srgbClr val="8F4E3D"/>
                </a:solidFill>
                <a:latin typeface="Arial"/>
              </a:rPr>
              <a:t>Меры — предмет обращения движения к органам власти; наставничество остаётся безвозмездным служением.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F06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566928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1" i="0">
                <a:solidFill>
                  <a:srgbClr val="F06A5F"/>
                </a:solidFill>
                <a:latin typeface="Arial"/>
              </a:rPr>
              <a:t>ВНЕДРЕНИЕ В ШКОЛАХ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932688"/>
            <a:ext cx="105156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3400" b="1" i="0">
                <a:solidFill>
                  <a:srgbClr val="18233B"/>
                </a:solidFill>
                <a:latin typeface="Georgia"/>
              </a:rPr>
              <a:t>Учителя и мужчины школы — наставники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500" b="0" i="0">
                <a:solidFill>
                  <a:srgbClr val="60716E"/>
                </a:solidFill>
                <a:latin typeface="Arial"/>
              </a:rPr>
              <a:t>Школа — главная площадка движения: там, где дети проводят основную часть времени, им нужны мужчины, готовые взять на себя наставничество.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500" b="0" i="0">
                <a:solidFill>
                  <a:srgbClr val="60716E"/>
                </a:solidFill>
                <a:latin typeface="Arial"/>
              </a:rPr>
              <a:t>Учителя, физруки, трудовики, историки, педагоги дополнительного образования — мужчины школы становятся наставниками в рамках внеурочной деятельности.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4297680"/>
            <a:ext cx="548640" cy="822960"/>
          </a:xfrm>
          <a:prstGeom prst="rect">
            <a:avLst/>
          </a:prstGeom>
          <a:solidFill>
            <a:srgbClr val="6A9B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00200" y="4315968"/>
            <a:ext cx="96926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01 · Договор со школой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Внеурочная деятельность в рамках лицензии школы.</a:t>
            </a:r>
          </a:p>
        </p:txBody>
      </p:sp>
      <p:sp>
        <p:nvSpPr>
          <p:cNvPr id="9" name="Rectangle 8"/>
          <p:cNvSpPr/>
          <p:nvPr/>
        </p:nvSpPr>
        <p:spPr>
          <a:xfrm>
            <a:off x="822960" y="5257800"/>
            <a:ext cx="548640" cy="822960"/>
          </a:xfrm>
          <a:prstGeom prst="rect">
            <a:avLst/>
          </a:prstGeom>
          <a:solidFill>
            <a:srgbClr val="6A9B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00200" y="5276088"/>
            <a:ext cx="96926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02 · Отбор и проверка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Справка 351.1, рекомендации, отсутствие зависимостей.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6217920"/>
            <a:ext cx="548640" cy="822960"/>
          </a:xfrm>
          <a:prstGeom prst="rect">
            <a:avLst/>
          </a:prstGeom>
          <a:solidFill>
            <a:srgbClr val="6A9B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00200" y="6236207"/>
            <a:ext cx="96926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03 · Обучение и супервизия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Курс движения, поддержка психолога, разбор ситуаций.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" y="7178040"/>
            <a:ext cx="548640" cy="822960"/>
          </a:xfrm>
          <a:prstGeom prst="rect">
            <a:avLst/>
          </a:prstGeom>
          <a:solidFill>
            <a:srgbClr val="6A9B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00200" y="7196327"/>
            <a:ext cx="96926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200"/>
              </a:spcAft>
            </a:pPr>
            <a:r>
              <a:rPr sz="1500" b="1" i="0">
                <a:solidFill>
                  <a:srgbClr val="18233B"/>
                </a:solidFill>
                <a:latin typeface="Georgia"/>
              </a:rPr>
              <a:t>04 · Сопровождение детей</a:t>
            </a:r>
          </a:p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1200" b="0" i="0">
                <a:solidFill>
                  <a:srgbClr val="60716E"/>
                </a:solidFill>
                <a:latin typeface="Arial"/>
              </a:rPr>
              <a:t>Безопасные форматы, согласие родителей, учёт.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6473952"/>
            <a:ext cx="8229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2000"/>
              </a:lnSpc>
              <a:spcAft>
                <a:spcPts val="0"/>
              </a:spcAft>
            </a:pPr>
            <a:r>
              <a:rPr sz="900" b="0" i="0">
                <a:solidFill>
                  <a:srgbClr val="60716E"/>
                </a:solidFill>
                <a:latin typeface="Arial"/>
              </a:rPr>
              <a:t>Отцы Народа · движение «Люди Любви» · 2026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064240" y="6473952"/>
            <a:ext cx="54864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>
              <a:lnSpc>
                <a:spcPct val="112000"/>
              </a:lnSpc>
              <a:spcAft>
                <a:spcPts val="0"/>
              </a:spcAft>
            </a:pPr>
            <a:r>
              <a:rPr sz="900" b="1" i="0">
                <a:solidFill>
                  <a:srgbClr val="60716E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